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5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71E94-CCAE-9147-A55C-FC181CEE3E6F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CC780-4861-034B-B127-65A669968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92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910CEA-E656-BD4E-A5E9-3BF66C168DCC}" type="slidenum">
              <a:rPr lang="en-US" sz="1200"/>
              <a:pPr eaLnBrk="1" hangingPunct="1"/>
              <a:t>1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MLA Handbook 2009 page 214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637E742-AD83-2A4B-B8C0-7C237B0DB444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How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to list in Works Cited    https://</a:t>
            </a:r>
            <a:r>
              <a:rPr lang="en-US" baseline="0" dirty="0" err="1" smtClean="0">
                <a:latin typeface="Calibri" charset="0"/>
                <a:ea typeface="ＭＳ Ｐゴシック" charset="0"/>
                <a:cs typeface="ＭＳ Ｐゴシック" charset="0"/>
              </a:rPr>
              <a:t>owl.english.purdue.edu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/owl/resource/747/6/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C61D010-6DE7-644B-9809-2DE8EC059DA3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MLA 2009 page 89; page 214 et seq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2E48DBC-9FA4-C54B-B717-8EF940FA4BBC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0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05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0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666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84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628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739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3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4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69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16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32186-2F09-7844-8F1A-9B067BADD7B9}" type="datetimeFigureOut">
              <a:rPr lang="en-US" smtClean="0"/>
              <a:t>12/18/14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92829-2C99-E340-AEFA-02CCE782F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1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archives.gov/exhibits/featured_documents/emancipation_proclamation/transcript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owl.english.purdue.edu/owl/resource/747/0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292100" y="228600"/>
            <a:ext cx="8509000" cy="618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latin typeface="Times New Roman" charset="0"/>
                <a:cs typeface="Times New Roman" charset="0"/>
              </a:rPr>
              <a:t>Citations:</a:t>
            </a:r>
          </a:p>
          <a:p>
            <a:pPr eaLnBrk="1" hangingPunct="1"/>
            <a:endParaRPr lang="en-US" sz="36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3600" dirty="0">
                <a:latin typeface="Times New Roman" charset="0"/>
                <a:cs typeface="Times New Roman" charset="0"/>
              </a:rPr>
              <a:t>Give credit to the </a:t>
            </a:r>
            <a:r>
              <a:rPr lang="en-US" sz="3600" u="sng" dirty="0">
                <a:latin typeface="Times New Roman" charset="0"/>
                <a:cs typeface="Times New Roman" charset="0"/>
              </a:rPr>
              <a:t>author</a:t>
            </a:r>
            <a:r>
              <a:rPr lang="en-US" sz="3600" dirty="0">
                <a:latin typeface="Times New Roman" charset="0"/>
                <a:cs typeface="Times New Roman" charset="0"/>
              </a:rPr>
              <a:t>.  </a:t>
            </a:r>
          </a:p>
          <a:p>
            <a:pPr eaLnBrk="1" hangingPunct="1"/>
            <a:endParaRPr lang="en-US" sz="36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3600" dirty="0">
                <a:latin typeface="Times New Roman" charset="0"/>
                <a:cs typeface="Times New Roman" charset="0"/>
              </a:rPr>
              <a:t>You are borrowing the idea</a:t>
            </a:r>
            <a:r>
              <a:rPr lang="en-US" sz="3600" dirty="0" smtClean="0">
                <a:latin typeface="Times New Roman" charset="0"/>
                <a:cs typeface="Times New Roman" charset="0"/>
              </a:rPr>
              <a:t>.</a:t>
            </a:r>
          </a:p>
          <a:p>
            <a:pPr eaLnBrk="1" hangingPunct="1"/>
            <a:endParaRPr lang="en-US" sz="36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3600" dirty="0" smtClean="0">
                <a:latin typeface="Times New Roman" charset="0"/>
                <a:cs typeface="Times New Roman" charset="0"/>
              </a:rPr>
              <a:t>Would you appreciate someone stealing your ideas?</a:t>
            </a:r>
            <a:endParaRPr lang="en-US" sz="3600" dirty="0">
              <a:latin typeface="Times New Roman" charset="0"/>
              <a:cs typeface="Times New Roman" charset="0"/>
            </a:endParaRPr>
          </a:p>
          <a:p>
            <a:pPr eaLnBrk="1" hangingPunct="1"/>
            <a:endParaRPr lang="en-US" sz="36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3600" dirty="0">
                <a:latin typeface="Times New Roman" charset="0"/>
                <a:cs typeface="Times New Roman" charset="0"/>
              </a:rPr>
              <a:t>Readers like to see many citations. This gives them confidence that you are an expert.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520700" y="736600"/>
            <a:ext cx="8432800" cy="409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>
                <a:latin typeface="Times New Roman" charset="0"/>
                <a:cs typeface="Times New Roman" charset="0"/>
              </a:rPr>
              <a:t>Example of </a:t>
            </a:r>
            <a:r>
              <a:rPr lang="en-US" sz="2800" b="1" u="sng" dirty="0">
                <a:latin typeface="Times New Roman" charset="0"/>
                <a:cs typeface="Times New Roman" charset="0"/>
              </a:rPr>
              <a:t>book</a:t>
            </a:r>
            <a:r>
              <a:rPr lang="en-US" sz="2800" b="1" dirty="0">
                <a:latin typeface="Times New Roman" charset="0"/>
                <a:cs typeface="Times New Roman" charset="0"/>
              </a:rPr>
              <a:t> citation in the text of your paper: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3600" b="1" dirty="0">
                <a:latin typeface="Times New Roman" charset="0"/>
                <a:cs typeface="Times New Roman" charset="0"/>
              </a:rPr>
              <a:t> </a:t>
            </a:r>
            <a:endParaRPr lang="en-US" sz="36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dirty="0">
                <a:latin typeface="Times New Roman" charset="0"/>
                <a:cs typeface="Times New Roman" charset="0"/>
              </a:rPr>
              <a:t>Example:</a:t>
            </a:r>
          </a:p>
          <a:p>
            <a:pPr eaLnBrk="1" hangingPunct="1"/>
            <a:r>
              <a:rPr lang="en-US" sz="2800" dirty="0">
                <a:latin typeface="Times New Roman" charset="0"/>
                <a:cs typeface="Times New Roman" charset="0"/>
              </a:rPr>
              <a:t>The earliest settlers in North America were influenced by natural resources and climate (Davidson and </a:t>
            </a:r>
            <a:r>
              <a:rPr lang="en-US" sz="2800" dirty="0" err="1">
                <a:latin typeface="Times New Roman" charset="0"/>
                <a:cs typeface="Times New Roman" charset="0"/>
              </a:rPr>
              <a:t>Stoff</a:t>
            </a:r>
            <a:r>
              <a:rPr lang="en-US" sz="2800" dirty="0">
                <a:latin typeface="Times New Roman" charset="0"/>
                <a:cs typeface="Times New Roman" charset="0"/>
              </a:rPr>
              <a:t> 14).</a:t>
            </a:r>
          </a:p>
          <a:p>
            <a:pPr eaLnBrk="1" hangingPunct="1"/>
            <a:r>
              <a:rPr lang="en-US" sz="2800" dirty="0">
                <a:latin typeface="Times New Roman" charset="0"/>
                <a:cs typeface="Times New Roman" charset="0"/>
              </a:rPr>
              <a:t> </a:t>
            </a:r>
          </a:p>
          <a:p>
            <a:pPr eaLnBrk="1" hangingPunct="1"/>
            <a:r>
              <a:rPr lang="en-US" sz="2800" dirty="0" smtClean="0">
                <a:latin typeface="Times New Roman" charset="0"/>
                <a:cs typeface="Times New Roman" charset="0"/>
              </a:rPr>
              <a:t>Give last </a:t>
            </a:r>
            <a:r>
              <a:rPr lang="en-US" sz="2800" dirty="0">
                <a:latin typeface="Times New Roman" charset="0"/>
                <a:cs typeface="Times New Roman" charset="0"/>
              </a:rPr>
              <a:t>name of </a:t>
            </a:r>
            <a:r>
              <a:rPr lang="en-US" sz="2800" u="sng" dirty="0" smtClean="0">
                <a:latin typeface="Times New Roman" charset="0"/>
                <a:cs typeface="Times New Roman" charset="0"/>
              </a:rPr>
              <a:t>author(s)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800" dirty="0">
                <a:latin typeface="Times New Roman" charset="0"/>
                <a:cs typeface="Times New Roman" charset="0"/>
              </a:rPr>
              <a:t>and the </a:t>
            </a:r>
            <a:r>
              <a:rPr lang="en-US" sz="2800" u="sng" dirty="0">
                <a:latin typeface="Times New Roman" charset="0"/>
                <a:cs typeface="Times New Roman" charset="0"/>
              </a:rPr>
              <a:t>page number</a:t>
            </a:r>
            <a:r>
              <a:rPr lang="en-US" sz="2800" dirty="0">
                <a:latin typeface="Times New Roman" charset="0"/>
                <a:cs typeface="Times New Roman" charset="0"/>
              </a:rPr>
              <a:t>. </a:t>
            </a:r>
          </a:p>
          <a:p>
            <a:pPr eaLnBrk="1" hangingPunct="1"/>
            <a:endParaRPr lang="en-US" sz="2800" dirty="0" smtClean="0">
              <a:latin typeface="Times New Roman" charset="0"/>
              <a:cs typeface="Times New Roman" charset="0"/>
            </a:endParaRPr>
          </a:p>
          <a:p>
            <a:pPr eaLnBrk="1" hangingPunct="1"/>
            <a:endParaRPr lang="en-US" sz="2800" dirty="0">
              <a:latin typeface="Calibri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552700" y="3060700"/>
            <a:ext cx="2590800" cy="444500"/>
          </a:xfrm>
          <a:prstGeom prst="straightConnector1">
            <a:avLst/>
          </a:prstGeom>
          <a:ln w="38100" cmpd="sng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5981700" y="3060700"/>
            <a:ext cx="1917700" cy="584200"/>
          </a:xfrm>
          <a:prstGeom prst="straightConnector1">
            <a:avLst/>
          </a:prstGeom>
          <a:ln w="38100" cmpd="sng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7899400" y="4830029"/>
            <a:ext cx="10541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Times New Roman" charset="0"/>
                <a:cs typeface="Times New Roman" charset="0"/>
              </a:rPr>
              <a:t>Notice location of period </a:t>
            </a:r>
            <a:r>
              <a:rPr lang="en-US" sz="1800" i="1" dirty="0">
                <a:latin typeface="Times New Roman" charset="0"/>
                <a:cs typeface="Times New Roman" charset="0"/>
              </a:rPr>
              <a:t>after </a:t>
            </a:r>
            <a:r>
              <a:rPr lang="en-US" sz="1800" dirty="0">
                <a:latin typeface="Times New Roman" charset="0"/>
                <a:cs typeface="Times New Roman" charset="0"/>
              </a:rPr>
              <a:t>the citation.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318500" y="3060701"/>
            <a:ext cx="0" cy="1879599"/>
          </a:xfrm>
          <a:prstGeom prst="straightConnector1">
            <a:avLst/>
          </a:prstGeom>
          <a:ln w="38100" cmpd="sng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90" name="TextBox 1"/>
          <p:cNvSpPr txBox="1">
            <a:spLocks noChangeArrowheads="1"/>
          </p:cNvSpPr>
          <p:nvPr/>
        </p:nvSpPr>
        <p:spPr bwMode="auto">
          <a:xfrm>
            <a:off x="977900" y="5153194"/>
            <a:ext cx="2743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Times New Roman" charset="0"/>
                <a:cs typeface="Times New Roman" charset="0"/>
              </a:rPr>
              <a:t>Everything is Times New Roman font; size 12.</a:t>
            </a:r>
          </a:p>
        </p:txBody>
      </p:sp>
      <p:sp>
        <p:nvSpPr>
          <p:cNvPr id="16391" name="TextBox 1"/>
          <p:cNvSpPr txBox="1">
            <a:spLocks noChangeArrowheads="1"/>
          </p:cNvSpPr>
          <p:nvPr/>
        </p:nvSpPr>
        <p:spPr bwMode="auto">
          <a:xfrm>
            <a:off x="5435600" y="5153194"/>
            <a:ext cx="1866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Times New Roman" charset="0"/>
                <a:cs typeface="Times New Roman" charset="0"/>
              </a:rPr>
              <a:t>P</a:t>
            </a:r>
            <a:r>
              <a:rPr lang="en-US" sz="1800" dirty="0" smtClean="0">
                <a:latin typeface="Times New Roman" charset="0"/>
                <a:cs typeface="Times New Roman" charset="0"/>
              </a:rPr>
              <a:t>ut </a:t>
            </a:r>
            <a:r>
              <a:rPr lang="en-US" sz="1800" dirty="0">
                <a:latin typeface="Times New Roman" charset="0"/>
                <a:cs typeface="Times New Roman" charset="0"/>
              </a:rPr>
              <a:t>citation at </a:t>
            </a:r>
            <a:r>
              <a:rPr lang="en-US" sz="1800" i="1" dirty="0">
                <a:latin typeface="Times New Roman" charset="0"/>
                <a:cs typeface="Times New Roman" charset="0"/>
              </a:rPr>
              <a:t>end</a:t>
            </a:r>
            <a:r>
              <a:rPr lang="en-US" sz="1800" dirty="0">
                <a:latin typeface="Times New Roman" charset="0"/>
                <a:cs typeface="Times New Roman" charset="0"/>
              </a:rPr>
              <a:t> of the sentence.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762000" y="457200"/>
            <a:ext cx="7924800" cy="353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imes New Roman" charset="0"/>
                <a:cs typeface="Times New Roman" charset="0"/>
              </a:rPr>
              <a:t>Works </a:t>
            </a:r>
            <a:r>
              <a:rPr lang="en-US" sz="2800" b="1" dirty="0">
                <a:latin typeface="Times New Roman" charset="0"/>
                <a:cs typeface="Times New Roman" charset="0"/>
              </a:rPr>
              <a:t>Cited </a:t>
            </a:r>
            <a:r>
              <a:rPr lang="en-US" sz="2800" b="1" dirty="0" smtClean="0">
                <a:latin typeface="Times New Roman" charset="0"/>
                <a:cs typeface="Times New Roman" charset="0"/>
              </a:rPr>
              <a:t>entry (book):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dirty="0" smtClean="0">
                <a:latin typeface="Times New Roman" charset="0"/>
                <a:cs typeface="Times New Roman" charset="0"/>
              </a:rPr>
              <a:t>(Information </a:t>
            </a:r>
            <a:r>
              <a:rPr lang="en-US" sz="2800" dirty="0">
                <a:latin typeface="Times New Roman" charset="0"/>
                <a:cs typeface="Times New Roman" charset="0"/>
              </a:rPr>
              <a:t>on book has </a:t>
            </a:r>
            <a:r>
              <a:rPr lang="en-US" sz="2800" b="1" i="1" u="sng" dirty="0">
                <a:latin typeface="Times New Roman" charset="0"/>
                <a:cs typeface="Times New Roman" charset="0"/>
              </a:rPr>
              <a:t>SIX</a:t>
            </a:r>
            <a:r>
              <a:rPr lang="en-US" sz="2800" dirty="0">
                <a:latin typeface="Times New Roman" charset="0"/>
                <a:cs typeface="Times New Roman" charset="0"/>
              </a:rPr>
              <a:t> 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parts.)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b="1" dirty="0">
                <a:latin typeface="Times New Roman" charset="0"/>
                <a:cs typeface="Times New Roman" charset="0"/>
              </a:rPr>
              <a:t> </a:t>
            </a:r>
            <a:r>
              <a:rPr lang="en-US" sz="2800" dirty="0">
                <a:latin typeface="Times New Roman" charset="0"/>
                <a:cs typeface="Times New Roman" charset="0"/>
              </a:rPr>
              <a:t> </a:t>
            </a:r>
            <a:endParaRPr lang="en-US" sz="2800" dirty="0" smtClean="0">
              <a:latin typeface="Times New Roman" charset="0"/>
              <a:cs typeface="Times New Roman" charset="0"/>
            </a:endParaRPr>
          </a:p>
          <a:p>
            <a:pPr eaLnBrk="1" hangingPunct="1"/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dirty="0" smtClean="0">
                <a:latin typeface="Times New Roman"/>
                <a:cs typeface="Times New Roman"/>
              </a:rPr>
              <a:t>Davidson</a:t>
            </a:r>
            <a:r>
              <a:rPr lang="en-US" sz="2800" dirty="0">
                <a:latin typeface="Times New Roman"/>
                <a:cs typeface="Times New Roman"/>
              </a:rPr>
              <a:t>, James West, and Michael B. </a:t>
            </a:r>
            <a:r>
              <a:rPr lang="en-US" sz="2800" dirty="0" err="1">
                <a:latin typeface="Times New Roman"/>
                <a:cs typeface="Times New Roman"/>
              </a:rPr>
              <a:t>Stoff</a:t>
            </a:r>
            <a:r>
              <a:rPr lang="en-US" sz="2800" dirty="0">
                <a:latin typeface="Times New Roman"/>
                <a:cs typeface="Times New Roman"/>
              </a:rPr>
              <a:t>. </a:t>
            </a:r>
            <a:r>
              <a:rPr lang="en-US" sz="2800" i="1" dirty="0">
                <a:latin typeface="Times New Roman"/>
                <a:cs typeface="Times New Roman"/>
              </a:rPr>
              <a:t>America: History of Our Nation</a:t>
            </a:r>
            <a:r>
              <a:rPr lang="en-US" sz="2800" dirty="0">
                <a:latin typeface="Times New Roman"/>
                <a:cs typeface="Times New Roman"/>
              </a:rPr>
              <a:t>. </a:t>
            </a:r>
            <a:r>
              <a:rPr lang="en-US" sz="2800" dirty="0" smtClean="0">
                <a:latin typeface="Times New Roman"/>
                <a:cs typeface="Times New Roman"/>
              </a:rPr>
              <a:t>Upper </a:t>
            </a:r>
            <a:r>
              <a:rPr lang="en-US" sz="2800" dirty="0">
                <a:latin typeface="Times New Roman"/>
                <a:cs typeface="Times New Roman"/>
              </a:rPr>
              <a:t>Saddle River: </a:t>
            </a:r>
            <a:r>
              <a:rPr lang="en-US" sz="2800" dirty="0" smtClean="0">
                <a:latin typeface="Times New Roman"/>
                <a:cs typeface="Times New Roman"/>
              </a:rPr>
              <a:t>Pearson Prentice Hall, </a:t>
            </a:r>
            <a:r>
              <a:rPr lang="en-US" sz="2800" dirty="0">
                <a:latin typeface="Times New Roman"/>
                <a:cs typeface="Times New Roman"/>
              </a:rPr>
              <a:t>2009. Print.</a:t>
            </a:r>
          </a:p>
          <a:p>
            <a:pPr eaLnBrk="1" hangingPunct="1"/>
            <a:endParaRPr lang="en-US" sz="2800" dirty="0">
              <a:latin typeface="Times New Roman" charset="0"/>
              <a:cs typeface="Times New Roman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4394083" y="3387029"/>
            <a:ext cx="131386" cy="729962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0359" y="2918962"/>
            <a:ext cx="540136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503623" y="3387028"/>
            <a:ext cx="0" cy="729962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861193" y="3051244"/>
            <a:ext cx="496342" cy="335784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400482" y="3387029"/>
            <a:ext cx="395038" cy="729962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335762" y="2918962"/>
            <a:ext cx="14598" cy="2584957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350359" y="2034821"/>
            <a:ext cx="1" cy="374056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50360" y="2408877"/>
            <a:ext cx="540135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59" name="Rectangle 18458"/>
          <p:cNvSpPr/>
          <p:nvPr/>
        </p:nvSpPr>
        <p:spPr>
          <a:xfrm>
            <a:off x="248171" y="1610997"/>
            <a:ext cx="1912375" cy="4238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1. Author</a:t>
            </a:r>
            <a:endParaRPr lang="en-US" sz="2000" dirty="0"/>
          </a:p>
        </p:txBody>
      </p:sp>
      <p:sp>
        <p:nvSpPr>
          <p:cNvPr id="64" name="Rectangle 63"/>
          <p:cNvSpPr/>
          <p:nvPr/>
        </p:nvSpPr>
        <p:spPr>
          <a:xfrm>
            <a:off x="248171" y="5503919"/>
            <a:ext cx="1912375" cy="4238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2. Title</a:t>
            </a:r>
            <a:endParaRPr lang="en-US" sz="2000" dirty="0"/>
          </a:p>
        </p:txBody>
      </p:sp>
      <p:sp>
        <p:nvSpPr>
          <p:cNvPr id="65" name="Rectangle 64"/>
          <p:cNvSpPr/>
          <p:nvPr/>
        </p:nvSpPr>
        <p:spPr>
          <a:xfrm>
            <a:off x="6517190" y="3387028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3. Location of Publication</a:t>
            </a:r>
            <a:endParaRPr lang="en-US" sz="2000" dirty="0"/>
          </a:p>
        </p:txBody>
      </p:sp>
      <p:sp>
        <p:nvSpPr>
          <p:cNvPr id="66" name="Rectangle 65"/>
          <p:cNvSpPr/>
          <p:nvPr/>
        </p:nvSpPr>
        <p:spPr>
          <a:xfrm>
            <a:off x="744512" y="4219552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4. Company that published the book</a:t>
            </a:r>
            <a:endParaRPr lang="en-US" sz="2000" dirty="0"/>
          </a:p>
        </p:txBody>
      </p:sp>
      <p:sp>
        <p:nvSpPr>
          <p:cNvPr id="67" name="Rectangle 66"/>
          <p:cNvSpPr/>
          <p:nvPr/>
        </p:nvSpPr>
        <p:spPr>
          <a:xfrm>
            <a:off x="3230872" y="4219552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5. Date book was published</a:t>
            </a:r>
            <a:endParaRPr lang="en-US" sz="2000" dirty="0"/>
          </a:p>
        </p:txBody>
      </p:sp>
      <p:sp>
        <p:nvSpPr>
          <p:cNvPr id="68" name="Rectangle 67"/>
          <p:cNvSpPr/>
          <p:nvPr/>
        </p:nvSpPr>
        <p:spPr>
          <a:xfrm>
            <a:off x="5675142" y="4224923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6. Medium. Book is “print” medium.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914400" y="609600"/>
            <a:ext cx="7848600" cy="56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>
                <a:latin typeface="Times New Roman" charset="0"/>
                <a:cs typeface="Times New Roman" charset="0"/>
              </a:rPr>
              <a:t>Example of </a:t>
            </a:r>
            <a:r>
              <a:rPr lang="en-US" sz="2800" b="1" u="sng" dirty="0">
                <a:latin typeface="Times New Roman" charset="0"/>
                <a:cs typeface="Times New Roman" charset="0"/>
              </a:rPr>
              <a:t>Web</a:t>
            </a:r>
            <a:r>
              <a:rPr lang="en-US" sz="2800" b="1" dirty="0">
                <a:latin typeface="Times New Roman" charset="0"/>
                <a:cs typeface="Times New Roman" charset="0"/>
              </a:rPr>
              <a:t> citation in the text of your paper: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b="1" dirty="0">
                <a:latin typeface="Times New Roman" charset="0"/>
                <a:cs typeface="Times New Roman" charset="0"/>
              </a:rPr>
              <a:t> 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dirty="0">
                <a:latin typeface="Times New Roman" charset="0"/>
                <a:cs typeface="Times New Roman" charset="0"/>
              </a:rPr>
              <a:t>Lincoln issued the Emancipation Proclamation in January, 1863 (</a:t>
            </a:r>
            <a:r>
              <a:rPr lang="ja-JP" altLang="en-US" sz="2800" dirty="0">
                <a:latin typeface="Times New Roman" charset="0"/>
                <a:cs typeface="Times New Roman" charset="0"/>
              </a:rPr>
              <a:t>“</a:t>
            </a:r>
            <a:r>
              <a:rPr lang="en-US" altLang="ja-JP" sz="2800" dirty="0">
                <a:latin typeface="Times New Roman" charset="0"/>
                <a:cs typeface="Times New Roman" charset="0"/>
              </a:rPr>
              <a:t>Emancipation Proclamation</a:t>
            </a:r>
            <a:r>
              <a:rPr lang="ja-JP" altLang="en-US" sz="2800" dirty="0">
                <a:latin typeface="Times New Roman" charset="0"/>
                <a:cs typeface="Times New Roman" charset="0"/>
              </a:rPr>
              <a:t>”</a:t>
            </a:r>
            <a:r>
              <a:rPr lang="en-US" altLang="ja-JP" sz="2800" dirty="0">
                <a:latin typeface="Times New Roman" charset="0"/>
                <a:cs typeface="Times New Roman" charset="0"/>
              </a:rPr>
              <a:t>).</a:t>
            </a:r>
          </a:p>
          <a:p>
            <a:pPr eaLnBrk="1" hangingPunct="1"/>
            <a:r>
              <a:rPr lang="en-US" sz="2800" dirty="0">
                <a:latin typeface="Times New Roman" charset="0"/>
                <a:cs typeface="Times New Roman" charset="0"/>
              </a:rPr>
              <a:t> </a:t>
            </a:r>
          </a:p>
          <a:p>
            <a:pPr eaLnBrk="1" hangingPunct="1"/>
            <a:endParaRPr lang="en-US" sz="2800" dirty="0" smtClean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dirty="0" smtClean="0">
                <a:latin typeface="Times New Roman" charset="0"/>
                <a:cs typeface="Times New Roman" charset="0"/>
              </a:rPr>
              <a:t>Article title in quotation marks.</a:t>
            </a:r>
          </a:p>
          <a:p>
            <a:pPr eaLnBrk="1" hangingPunct="1"/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i="1" dirty="0" smtClean="0">
                <a:latin typeface="Times New Roman" charset="0"/>
                <a:cs typeface="Times New Roman" charset="0"/>
              </a:rPr>
              <a:t>Give last </a:t>
            </a:r>
            <a:r>
              <a:rPr lang="en-US" sz="2800" i="1" dirty="0" smtClean="0">
                <a:latin typeface="Times New Roman" charset="0"/>
                <a:cs typeface="Times New Roman" charset="0"/>
              </a:rPr>
              <a:t>name </a:t>
            </a:r>
            <a:r>
              <a:rPr lang="en-US" sz="2800" i="1" dirty="0">
                <a:latin typeface="Times New Roman" charset="0"/>
                <a:cs typeface="Times New Roman" charset="0"/>
              </a:rPr>
              <a:t>of </a:t>
            </a:r>
            <a:r>
              <a:rPr lang="en-US" sz="2800" i="1" u="sng" dirty="0">
                <a:latin typeface="Times New Roman" charset="0"/>
                <a:cs typeface="Times New Roman" charset="0"/>
              </a:rPr>
              <a:t>author</a:t>
            </a:r>
            <a:r>
              <a:rPr lang="en-US" sz="2800" i="1" dirty="0">
                <a:latin typeface="Times New Roman" charset="0"/>
                <a:cs typeface="Times New Roman" charset="0"/>
              </a:rPr>
              <a:t> (if available)</a:t>
            </a:r>
            <a:r>
              <a:rPr lang="en-US" sz="2800" dirty="0">
                <a:latin typeface="Times New Roman" charset="0"/>
                <a:cs typeface="Times New Roman" charset="0"/>
              </a:rPr>
              <a:t>. If author not 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available, </a:t>
            </a:r>
            <a:r>
              <a:rPr lang="en-US" sz="2800" dirty="0">
                <a:latin typeface="Times New Roman" charset="0"/>
                <a:cs typeface="Times New Roman" charset="0"/>
              </a:rPr>
              <a:t>then 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use </a:t>
            </a:r>
            <a:r>
              <a:rPr lang="en-US" sz="2800" u="sng" dirty="0" smtClean="0">
                <a:latin typeface="Times New Roman" charset="0"/>
                <a:cs typeface="Times New Roman" charset="0"/>
              </a:rPr>
              <a:t>article title. 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i="1" dirty="0">
                <a:latin typeface="Times New Roman" charset="0"/>
                <a:cs typeface="Times New Roman" charset="0"/>
              </a:rPr>
              <a:t>Never</a:t>
            </a:r>
            <a:r>
              <a:rPr lang="en-US" sz="2800" dirty="0">
                <a:latin typeface="Times New Roman" charset="0"/>
                <a:cs typeface="Times New Roman" charset="0"/>
              </a:rPr>
              <a:t> 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use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800" dirty="0">
                <a:latin typeface="Times New Roman" charset="0"/>
                <a:cs typeface="Times New Roman" charset="0"/>
              </a:rPr>
              <a:t>domain name 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for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800" dirty="0">
                <a:latin typeface="Times New Roman" charset="0"/>
                <a:cs typeface="Times New Roman" charset="0"/>
              </a:rPr>
              <a:t>the 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in-text citation</a:t>
            </a:r>
            <a:r>
              <a:rPr lang="en-US" sz="2800" dirty="0">
                <a:latin typeface="Times New Roman" charset="0"/>
                <a:cs typeface="Times New Roman" charset="0"/>
              </a:rPr>
              <a:t>.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889500" y="2133600"/>
            <a:ext cx="2463800" cy="1206500"/>
          </a:xfrm>
          <a:prstGeom prst="straightConnector1">
            <a:avLst/>
          </a:prstGeom>
          <a:ln w="38100" cmpd="sng"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3302000" y="2133600"/>
            <a:ext cx="1244600" cy="1206500"/>
          </a:xfrm>
          <a:prstGeom prst="straightConnector1">
            <a:avLst/>
          </a:prstGeom>
          <a:ln w="38100" cmpd="sng"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708" y="2301041"/>
            <a:ext cx="77661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/>
                <a:cs typeface="Times New Roman"/>
              </a:rPr>
              <a:t>"The Emancipation Proclamation January 1, 1863." </a:t>
            </a:r>
            <a:r>
              <a:rPr lang="en-US" sz="2400" i="1" dirty="0" err="1">
                <a:latin typeface="Times New Roman"/>
                <a:cs typeface="Times New Roman"/>
              </a:rPr>
              <a:t>www.archives.gov</a:t>
            </a:r>
            <a:r>
              <a:rPr lang="en-US" sz="2400" dirty="0">
                <a:latin typeface="Times New Roman"/>
                <a:cs typeface="Times New Roman"/>
              </a:rPr>
              <a:t>. National Archives and Records Administration, </a:t>
            </a:r>
            <a:r>
              <a:rPr lang="en-US" sz="2400" dirty="0" err="1">
                <a:latin typeface="Times New Roman"/>
                <a:cs typeface="Times New Roman"/>
              </a:rPr>
              <a:t>n.d.</a:t>
            </a:r>
            <a:r>
              <a:rPr lang="en-US" sz="2400" dirty="0">
                <a:latin typeface="Times New Roman"/>
                <a:cs typeface="Times New Roman"/>
              </a:rPr>
              <a:t> Web. 18 Dec. 2014. </a:t>
            </a:r>
            <a:r>
              <a:rPr lang="en-US" sz="2400" dirty="0" smtClean="0">
                <a:latin typeface="Times New Roman"/>
                <a:cs typeface="Times New Roman"/>
              </a:rPr>
              <a:t>   </a:t>
            </a:r>
            <a:r>
              <a:rPr lang="en-US" sz="2400" dirty="0" smtClean="0">
                <a:latin typeface="Times New Roman"/>
                <a:cs typeface="Times New Roman"/>
                <a:hlinkClick r:id="rId2"/>
              </a:rPr>
              <a:t>http</a:t>
            </a:r>
            <a:r>
              <a:rPr lang="en-US" sz="2400" dirty="0">
                <a:latin typeface="Times New Roman"/>
                <a:cs typeface="Times New Roman"/>
                <a:hlinkClick r:id="rId2"/>
              </a:rPr>
              <a:t>://www.archives.gov/exhibits/featured_documents/emancipation_proclamation/</a:t>
            </a:r>
            <a:r>
              <a:rPr lang="en-US" sz="2400" dirty="0" smtClean="0">
                <a:latin typeface="Times New Roman"/>
                <a:cs typeface="Times New Roman"/>
                <a:hlinkClick r:id="rId2"/>
              </a:rPr>
              <a:t>transcript.html</a:t>
            </a:r>
            <a:r>
              <a:rPr lang="en-US" sz="24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90" y="315254"/>
            <a:ext cx="3041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charset="0"/>
                <a:cs typeface="Times New Roman" charset="0"/>
              </a:rPr>
              <a:t>Works Cited entry (Web):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6280030" y="5511223"/>
            <a:ext cx="1311078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8. URL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14090" y="682201"/>
            <a:ext cx="4565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cs typeface="Times New Roman" charset="0"/>
              </a:rPr>
              <a:t>(Information on </a:t>
            </a:r>
            <a:r>
              <a:rPr lang="en-US" dirty="0" smtClean="0">
                <a:latin typeface="Times New Roman" charset="0"/>
                <a:cs typeface="Times New Roman" charset="0"/>
              </a:rPr>
              <a:t>Web  </a:t>
            </a:r>
            <a:r>
              <a:rPr lang="en-US" dirty="0">
                <a:latin typeface="Times New Roman" charset="0"/>
                <a:cs typeface="Times New Roman" charset="0"/>
              </a:rPr>
              <a:t>has </a:t>
            </a:r>
            <a:r>
              <a:rPr lang="en-US" b="1" i="1" u="sng" dirty="0" smtClean="0">
                <a:latin typeface="Times New Roman" charset="0"/>
                <a:cs typeface="Times New Roman" charset="0"/>
              </a:rPr>
              <a:t>seven or eight</a:t>
            </a:r>
            <a:r>
              <a:rPr lang="en-US" dirty="0" smtClean="0">
                <a:latin typeface="Times New Roman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cs typeface="Times New Roman" charset="0"/>
              </a:rPr>
              <a:t>parts.</a:t>
            </a:r>
            <a:r>
              <a:rPr lang="en-US" dirty="0" smtClean="0">
                <a:latin typeface="Times New Roman" charset="0"/>
                <a:cs typeface="Times New Roman" charset="0"/>
              </a:rPr>
              <a:t>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61947" y="4451887"/>
            <a:ext cx="1416033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6. Medium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7532952" y="1833865"/>
            <a:ext cx="1309848" cy="158798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7</a:t>
            </a:r>
            <a:r>
              <a:rPr lang="en-US" sz="2000" dirty="0" smtClean="0">
                <a:solidFill>
                  <a:schemeClr val="tx1"/>
                </a:solidFill>
              </a:rPr>
              <a:t>. Date you viewed the web site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753783" y="4448685"/>
            <a:ext cx="2169610" cy="10625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5. Date of publication…if provided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6149649" y="510082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4. Organization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656923" y="4448685"/>
            <a:ext cx="1819008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.Domain name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2753783" y="1118501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2. Article name in quotation marks. 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421707" y="1118501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. Author…if provided</a:t>
            </a:r>
            <a:endParaRPr lang="en-US" sz="20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14091" y="1833865"/>
            <a:ext cx="142832" cy="648008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48172" y="2963649"/>
            <a:ext cx="14598" cy="1922350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591317" y="1833865"/>
            <a:ext cx="474323" cy="648008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62770" y="2963649"/>
            <a:ext cx="251321" cy="1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364835" y="1225447"/>
            <a:ext cx="0" cy="1738203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8187875" y="3810407"/>
            <a:ext cx="1" cy="2082393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861193" y="2963649"/>
            <a:ext cx="503642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561947" y="3284832"/>
            <a:ext cx="2029161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2934255" y="3387027"/>
            <a:ext cx="248171" cy="1047054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445196" y="3387027"/>
            <a:ext cx="2116751" cy="106486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364697" y="3810406"/>
            <a:ext cx="823178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62771" y="4886000"/>
            <a:ext cx="394152" cy="0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4" idx="3"/>
          </p:cNvCxnSpPr>
          <p:nvPr/>
        </p:nvCxnSpPr>
        <p:spPr>
          <a:xfrm flipH="1" flipV="1">
            <a:off x="7591108" y="5868905"/>
            <a:ext cx="596767" cy="23895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829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447800"/>
            <a:ext cx="8229600" cy="31085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2400" b="1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>
                <a:latin typeface="Times New Roman"/>
                <a:cs typeface="Times New Roman"/>
              </a:rPr>
              <a:t>Use web sites that </a:t>
            </a:r>
            <a:r>
              <a:rPr lang="en-US" sz="2400" i="1" dirty="0">
                <a:latin typeface="Times New Roman"/>
                <a:cs typeface="Times New Roman"/>
              </a:rPr>
              <a:t>you </a:t>
            </a:r>
            <a:r>
              <a:rPr lang="en-US" sz="2400" dirty="0">
                <a:latin typeface="Times New Roman"/>
                <a:cs typeface="Times New Roman"/>
              </a:rPr>
              <a:t>trus</a:t>
            </a:r>
            <a:r>
              <a:rPr lang="en-US" sz="2400" i="1" dirty="0">
                <a:latin typeface="Times New Roman"/>
                <a:cs typeface="Times New Roman"/>
              </a:rPr>
              <a:t>t</a:t>
            </a:r>
            <a:r>
              <a:rPr lang="en-US" sz="2400" dirty="0">
                <a:latin typeface="Times New Roman"/>
                <a:cs typeface="Times New Roman"/>
              </a:rPr>
              <a:t>. </a:t>
            </a:r>
            <a:endParaRPr lang="en-US" sz="2400" dirty="0" smtClean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400" dirty="0" smtClean="0">
                <a:latin typeface="Times New Roman"/>
                <a:cs typeface="Times New Roman"/>
              </a:rPr>
              <a:t>If </a:t>
            </a:r>
            <a:r>
              <a:rPr lang="en-US" sz="2400" dirty="0">
                <a:latin typeface="Times New Roman"/>
                <a:cs typeface="Times New Roman"/>
              </a:rPr>
              <a:t>you quote a work directly, put the quoted words in quotation marks and use proper punctuation. For example</a:t>
            </a:r>
            <a:r>
              <a:rPr lang="en-US" dirty="0">
                <a:latin typeface="Times New Roman"/>
                <a:cs typeface="Times New Roman"/>
              </a:rPr>
              <a:t>: 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                         </a:t>
            </a:r>
          </a:p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  </a:t>
            </a:r>
            <a:r>
              <a:rPr lang="en-US" sz="2000" dirty="0">
                <a:latin typeface="Times New Roman"/>
                <a:cs typeface="Times New Roman"/>
              </a:rPr>
              <a:t>In “The American Crisis,” Paine wrote, “These are the times that try men’s souls” (“American Crisis”)</a:t>
            </a:r>
            <a:r>
              <a:rPr lang="en-US" sz="2000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431800" y="1371600"/>
            <a:ext cx="84074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>
                <a:latin typeface="Times New Roman"/>
                <a:cs typeface="Times New Roman"/>
              </a:rPr>
              <a:t>If you would like to see in-depth information regarding MLA format, visit:</a:t>
            </a:r>
          </a:p>
          <a:p>
            <a:pPr eaLnBrk="1" hangingPunct="1"/>
            <a:endParaRPr lang="en-US" sz="2800" dirty="0">
              <a:latin typeface="Times New Roman"/>
              <a:cs typeface="Times New Roman"/>
            </a:endParaRPr>
          </a:p>
          <a:p>
            <a:pPr eaLnBrk="1" hangingPunct="1"/>
            <a:r>
              <a:rPr lang="en-US" sz="2800" dirty="0">
                <a:latin typeface="Times New Roman"/>
                <a:cs typeface="Times New Roman"/>
                <a:hlinkClick r:id="rId2"/>
              </a:rPr>
              <a:t>https://owl.english.purdue.edu/owl/resource/747/01/</a:t>
            </a:r>
            <a:endParaRPr lang="en-US" sz="2800" dirty="0">
              <a:latin typeface="Times New Roman"/>
              <a:cs typeface="Times New Roman"/>
            </a:endParaRPr>
          </a:p>
          <a:p>
            <a:pPr eaLnBrk="1" hangingPunct="1"/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4860</TotalTime>
  <Words>366</Words>
  <Application>Microsoft Macintosh PowerPoint</Application>
  <PresentationFormat>On-screen Show (4:3)</PresentationFormat>
  <Paragraphs>69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</dc:title>
  <dc:creator>Thomas Hagerty</dc:creator>
  <cp:lastModifiedBy>Thomas Hagerty</cp:lastModifiedBy>
  <cp:revision>24</cp:revision>
  <dcterms:created xsi:type="dcterms:W3CDTF">2014-03-17T14:59:59Z</dcterms:created>
  <dcterms:modified xsi:type="dcterms:W3CDTF">2014-12-19T18:29:34Z</dcterms:modified>
</cp:coreProperties>
</file>